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30.xml.rels" ContentType="application/vnd.openxmlformats-package.relationships+xml"/>
  <Override PartName="/ppt/notesSlides/notesSlide30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jpeg" ContentType="image/jpeg"/>
  <Override PartName="/ppt/media/image9.png" ContentType="image/png"/>
  <Override PartName="/ppt/media/image12.jpeg" ContentType="image/jpeg"/>
  <Override PartName="/ppt/media/image7.jpeg" ContentType="image/jpeg"/>
  <Override PartName="/ppt/media/image11.jpeg" ContentType="image/jpeg"/>
  <Override PartName="/ppt/media/image8.png" ContentType="image/png"/>
  <Override PartName="/ppt/media/image14.jpeg" ContentType="image/jpeg"/>
  <Override PartName="/ppt/media/image20.jpeg" ContentType="image/jpeg"/>
  <Override PartName="/ppt/media/image15.jpeg" ContentType="image/jpeg"/>
  <Override PartName="/ppt/media/image19.jpeg" ContentType="image/jpeg"/>
  <Override PartName="/ppt/media/image1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0.png" ContentType="image/png"/>
  <Override PartName="/ppt/media/image6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697CA9E-518F-48E5-9370-3D696D7935B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4A35E1A1-540E-44DA-8B73-A4A69F27307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change your Zoom 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your 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comfortable sharing them)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It's under Participants, hover over your name,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click rename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Report Template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important: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How to identify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Reporter's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Key points of the incident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Quiet place</a:t>
            </a:r>
            <a:r>
              <a:rPr b="0" lang="en-US" sz="2800" spc="-1" strike="noStrike">
                <a:latin typeface="Arial"/>
              </a:rPr>
              <a:t> - offer a private room / private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Unsafe</a:t>
            </a:r>
            <a:r>
              <a:rPr b="0" lang="en-US" sz="2800" spc="-1" strike="noStrike">
                <a:latin typeface="Arial"/>
              </a:rPr>
              <a:t> - call another incident responder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Emotions</a:t>
            </a:r>
            <a:r>
              <a:rPr b="0" lang="en-US" sz="2800" spc="-1" strike="noStrike">
                <a:latin typeface="Arial"/>
              </a:rPr>
              <a:t> - "You felt (emotion) when (behavior)"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Security</a:t>
            </a:r>
            <a:r>
              <a:rPr b="0" lang="en-US" sz="2800" spc="-1" strike="noStrike">
                <a:latin typeface="Arial"/>
              </a:rPr>
              <a:t> -</a:t>
            </a:r>
            <a:r>
              <a:rPr b="0" lang="en-US" sz="2800" spc="-1" strike="noStrike">
                <a:latin typeface="Arial"/>
              </a:rPr>
              <a:t> how to protect reporter privacy &amp; safety?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Trust</a:t>
            </a:r>
            <a:r>
              <a:rPr b="0" lang="en-US" sz="2800" spc="-1" strike="noStrike">
                <a:latin typeface="Arial"/>
              </a:rPr>
              <a:t> - help the reporter feel more welcome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Thank the reporter. Get their contact info.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Any questions that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Everyone has bias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Actively fight our biases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 neutral language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Don't use "judgment" words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Record the behavior &amp; impact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 empathy for</a:t>
            </a:r>
            <a:br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8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9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3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does intent matter?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Goal: Stop the inappropriate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After following up, does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Understand why their</a:t>
            </a:r>
            <a:br/>
            <a:r>
              <a:rPr b="0" lang="en-US" sz="2800" spc="-1" strike="noStrike">
                <a:latin typeface="Arial"/>
              </a:rPr>
              <a:t>behavior was inappropriate?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Agree to change?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the reported person</a:t>
            </a:r>
            <a:br/>
            <a:r>
              <a:rPr b="1" lang="en-US" sz="3200" spc="-1" strike="noStrike">
                <a:latin typeface="Arial"/>
              </a:rPr>
              <a:t>intend</a:t>
            </a:r>
            <a:r>
              <a:rPr b="0" lang="en-US" sz="3200" spc="-1" strike="noStrike">
                <a:latin typeface="Arial"/>
              </a:rPr>
              <a:t> to continue the behavior?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are under-reported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 flipH="1">
            <a:off x="6639120" y="3040560"/>
            <a:ext cx="2509200" cy="2509200"/>
          </a:xfrm>
          <a:prstGeom prst="rect">
            <a:avLst/>
          </a:prstGeom>
          <a:ln w="0"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6696360" y="5666400"/>
            <a:ext cx="239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What about</a:t>
            </a:r>
            <a:br/>
            <a:r>
              <a:rPr b="0" lang="en-US" sz="4400" spc="-1" strike="noStrike">
                <a:latin typeface="Arial"/>
              </a:rPr>
              <a:t>False Reporting?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 &amp; 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Society favors reported person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less likely to face consequences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Believe reporters by default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1909440"/>
            <a:ext cx="3291480" cy="2742840"/>
          </a:xfrm>
          <a:prstGeom prst="rect">
            <a:avLst/>
          </a:prstGeom>
          <a:ln w="0"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6743520" y="4752720"/>
            <a:ext cx="240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Workshop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Slide presentations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Please ask questions!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Use "raise hand" in Zoom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5 min break at 1:30 in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15 min break at 2:30 in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577840" y="1805040"/>
            <a:ext cx="3800160" cy="2533320"/>
          </a:xfrm>
          <a:prstGeom prst="rect">
            <a:avLst/>
          </a:prstGeom>
          <a:ln w="0"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5839920" y="4462920"/>
            <a:ext cx="3276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Public domain: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U.S. Department of Agriculture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Reversed 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the</a:t>
            </a:r>
            <a:br/>
            <a:r>
              <a:rPr b="0" lang="en-US" sz="3200" spc="-1" strike="noStrike">
                <a:latin typeface="Arial"/>
              </a:rPr>
              <a:t>power 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Reporting process can be</a:t>
            </a:r>
            <a:br/>
            <a:r>
              <a:rPr b="0" lang="en-US" sz="3200" spc="-1" strike="noStrike">
                <a:latin typeface="Arial"/>
              </a:rPr>
              <a:t>used to harass minorities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"Our CoC Committee determined</a:t>
            </a:r>
            <a:br/>
            <a:r>
              <a:rPr b="0" lang="en-US" sz="3200" spc="-1" strike="noStrike">
                <a:latin typeface="Arial"/>
              </a:rPr>
              <a:t>this was not a Code of Conduct violation"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6333120" y="4389120"/>
            <a:ext cx="28411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Jesper Sehested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Pluslexia.com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709600" y="1842120"/>
            <a:ext cx="380016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Once you're back,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write "Back" in the chat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Reports</a:t>
            </a:r>
            <a:br/>
            <a:r>
              <a:rPr b="0" lang="en-US" sz="4400" spc="-1" strike="noStrike">
                <a:latin typeface="Arial"/>
              </a:rPr>
              <a:t>Risk vs.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Risk: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physically unsafe?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impacts mental health?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risk of behavior being repeated?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number of witnesses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authority / leadership of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 to people from marginalized groups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Potential Consequences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Final 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Removal from leadership positions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interact with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Temporary Ban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Permanent Ban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2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Permanent Ban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plan to change their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responses</a:t>
            </a:r>
            <a:br/>
            <a:r>
              <a:rPr b="0" lang="en-US" sz="4400" spc="-1" strike="noStrike">
                <a:latin typeface="Arial"/>
              </a:rPr>
              <a:t>to being reported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Denial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Blame shifting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Seeking reassurance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Apology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Manipulation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128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"Calling in" vs</a:t>
            </a:r>
            <a:br/>
            <a:r>
              <a:rPr b="0" lang="en-US" sz="4400" spc="-1" strike="noStrike">
                <a:latin typeface="Arial"/>
              </a:rPr>
              <a:t>"Calling Out"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4000" y="1769040"/>
            <a:ext cx="9071640" cy="472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Minimize number of</a:t>
            </a:r>
            <a:br/>
            <a:r>
              <a:rPr b="0" lang="en-US" sz="3200" spc="-1" strike="noStrike">
                <a:latin typeface="Arial"/>
              </a:rPr>
              <a:t>incident responders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 teaming language: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our</a:t>
            </a:r>
            <a:r>
              <a:rPr b="0" lang="en-US" sz="2800" spc="-1" strike="noStrike">
                <a:latin typeface="Arial"/>
              </a:rPr>
              <a:t> 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we need your help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Shared community 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collaboration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constructive communication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new skills privately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6194160" y="1871640"/>
            <a:ext cx="3371400" cy="3800160"/>
          </a:xfrm>
          <a:prstGeom prst="rect">
            <a:avLst/>
          </a:prstGeom>
          <a:ln w="0">
            <a:noFill/>
          </a:ln>
        </p:spPr>
      </p:pic>
      <p:sp>
        <p:nvSpPr>
          <p:cNvPr id="132" name="TextShape 3"/>
          <p:cNvSpPr txBox="1"/>
          <p:nvPr/>
        </p:nvSpPr>
        <p:spPr>
          <a:xfrm>
            <a:off x="6298200" y="6035040"/>
            <a:ext cx="3792600" cy="4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Blame CC BY 2.0</a:t>
            </a:r>
            <a:r>
              <a:rPr b="0" lang="zh-CN" sz="1800" spc="-1" strike="noStrike">
                <a:latin typeface="Arial"/>
              </a:rPr>
              <a:t>周小逸 </a:t>
            </a:r>
            <a:r>
              <a:rPr b="0" lang="en-US" sz="1800" spc="-1" strike="noStrike">
                <a:latin typeface="Arial"/>
              </a:rPr>
              <a:t>Ian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 w="0">
            <a:noFill/>
          </a:ln>
        </p:spPr>
      </p:pic>
      <p:sp>
        <p:nvSpPr>
          <p:cNvPr id="55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plan to change their behavioral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questions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Transparency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 w="0">
            <a:noFill/>
          </a:ln>
        </p:spPr>
      </p:pic>
      <p:sp>
        <p:nvSpPr>
          <p:cNvPr id="147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 w="0">
            <a:noFill/>
          </a:ln>
        </p:spPr>
      </p:pic>
      <p:sp>
        <p:nvSpPr>
          <p:cNvPr id="153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 w="0">
            <a:noFill/>
          </a:ln>
        </p:spPr>
      </p:pic>
      <p:sp>
        <p:nvSpPr>
          <p:cNvPr id="157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5713920" cy="49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Workshop covers: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Taking an incident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Protecting reporter privacy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Evaluating a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Encouraging a change in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Deciding consequences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Following up with reported person 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 topic: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Responding to impacted people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Documenting the incident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378120" y="1867680"/>
            <a:ext cx="3424680" cy="2286000"/>
          </a:xfrm>
          <a:prstGeom prst="rect">
            <a:avLst/>
          </a:prstGeom>
          <a:ln w="0">
            <a:noFill/>
          </a:ln>
        </p:spPr>
      </p:pic>
      <p:sp>
        <p:nvSpPr>
          <p:cNvPr id="63" name="TextShape 3"/>
          <p:cNvSpPr txBox="1"/>
          <p:nvPr/>
        </p:nvSpPr>
        <p:spPr>
          <a:xfrm>
            <a:off x="6747120" y="433260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taking a report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517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Listen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clarifying questions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Acknowledge emotions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Thank the reporter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Next steps and timeline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Judge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Promise any particular action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how to handle the situation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 w="0">
            <a:noFill/>
          </a:ln>
        </p:spPr>
      </p:pic>
      <p:sp>
        <p:nvSpPr>
          <p:cNvPr id="67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8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(emotion)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(behavior)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scared when their raised their voice."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Feels too direct? Try: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latin typeface="Arial"/>
              </a:rPr>
              <a:t>"So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</a:t>
            </a:r>
            <a:r>
              <a:rPr b="0" lang="en-US" sz="2800" spc="-1" strike="noStrike">
                <a:latin typeface="Arial"/>
              </a:rPr>
              <a:t>?</a:t>
            </a:r>
            <a:r>
              <a:rPr b="0" lang="en-US" sz="2800" spc="-1" strike="noStrike">
                <a:latin typeface="Arial"/>
              </a:rPr>
              <a:t>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</a:t>
            </a:r>
            <a:r>
              <a:rPr b="1" lang="en-US" sz="2800" spc="-1" strike="noStrike">
                <a:latin typeface="Arial"/>
              </a:rPr>
              <a:t>I'm hearing that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(behavior)."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"Nonviolent communication" by Marshall B. Rosenberg, PhD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Handling Privacy Concerns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Tell reported person</a:t>
            </a:r>
            <a:br/>
            <a:r>
              <a:rPr b="0" lang="en-US" sz="3200" spc="-1" strike="noStrike">
                <a:latin typeface="Arial"/>
              </a:rPr>
              <a:t>a witness overheard / saw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escrow report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Act after second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Delay response to protect privacy of 2</a:t>
            </a:r>
            <a:r>
              <a:rPr b="0" lang="en-US" sz="2800" spc="-1" strike="noStrike" baseline="14000000">
                <a:latin typeface="Arial"/>
              </a:rPr>
              <a:t>nd</a:t>
            </a:r>
            <a:r>
              <a:rPr b="0" lang="en-US" sz="2800" spc="-1" strike="noStrike">
                <a:latin typeface="Arial"/>
              </a:rPr>
              <a:t>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Don't mention multiple reports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5805720" y="4372560"/>
            <a:ext cx="3219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BY 2.0 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5454360" y="1851120"/>
            <a:ext cx="3880440" cy="239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41557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2021-03-13T08:12:05Z</dcterms:modified>
  <cp:revision>258</cp:revision>
  <dc:subject/>
  <dc:title/>
</cp:coreProperties>
</file>